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77" r:id="rId2"/>
    <p:sldId id="256" r:id="rId3"/>
    <p:sldId id="258" r:id="rId4"/>
    <p:sldId id="267" r:id="rId5"/>
    <p:sldId id="273" r:id="rId6"/>
    <p:sldId id="259" r:id="rId7"/>
    <p:sldId id="260" r:id="rId8"/>
    <p:sldId id="261" r:id="rId9"/>
    <p:sldId id="272" r:id="rId10"/>
    <p:sldId id="262" r:id="rId11"/>
    <p:sldId id="263" r:id="rId12"/>
    <p:sldId id="264" r:id="rId13"/>
    <p:sldId id="265" r:id="rId14"/>
    <p:sldId id="269" r:id="rId15"/>
    <p:sldId id="266" r:id="rId16"/>
    <p:sldId id="268" r:id="rId17"/>
    <p:sldId id="271" r:id="rId18"/>
    <p:sldId id="275" r:id="rId19"/>
    <p:sldId id="274" r:id="rId20"/>
    <p:sldId id="276" r:id="rId21"/>
    <p:sldId id="270"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p:scale>
          <a:sx n="76" d="100"/>
          <a:sy n="76" d="100"/>
        </p:scale>
        <p:origin x="-504"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0D1899-9999-473C-BA56-2E6ED40A12C6}" type="datetimeFigureOut">
              <a:rPr lang="en-US" smtClean="0"/>
              <a:t>9/24/2019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C42AB-F936-4F7D-B51E-3BC4AD7D82E9}" type="slidenum">
              <a:rPr lang="en-US" smtClean="0"/>
              <a:t>‹#›</a:t>
            </a:fld>
            <a:endParaRPr lang="en-US"/>
          </a:p>
        </p:txBody>
      </p:sp>
    </p:spTree>
    <p:extLst>
      <p:ext uri="{BB962C8B-B14F-4D97-AF65-F5344CB8AC3E}">
        <p14:creationId xmlns:p14="http://schemas.microsoft.com/office/powerpoint/2010/main" val="2308760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Cover</a:t>
            </a:r>
            <a:r>
              <a:rPr lang="en-US" baseline="0" dirty="0" smtClean="0"/>
              <a:t> page.</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1</a:t>
            </a:fld>
            <a:endParaRPr lang="en-US"/>
          </a:p>
        </p:txBody>
      </p:sp>
    </p:spTree>
    <p:extLst>
      <p:ext uri="{BB962C8B-B14F-4D97-AF65-F5344CB8AC3E}">
        <p14:creationId xmlns:p14="http://schemas.microsoft.com/office/powerpoint/2010/main" val="135715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Topic of discussion.</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2</a:t>
            </a:fld>
            <a:endParaRPr lang="en-US"/>
          </a:p>
        </p:txBody>
      </p:sp>
    </p:spTree>
    <p:extLst>
      <p:ext uri="{BB962C8B-B14F-4D97-AF65-F5344CB8AC3E}">
        <p14:creationId xmlns:p14="http://schemas.microsoft.com/office/powerpoint/2010/main" val="2480821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is an essential part of any relationship.</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3</a:t>
            </a:fld>
            <a:endParaRPr lang="en-US"/>
          </a:p>
        </p:txBody>
      </p:sp>
    </p:spTree>
    <p:extLst>
      <p:ext uri="{BB962C8B-B14F-4D97-AF65-F5344CB8AC3E}">
        <p14:creationId xmlns:p14="http://schemas.microsoft.com/office/powerpoint/2010/main" val="184870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Most young couples need to build strong communication</a:t>
            </a:r>
            <a:r>
              <a:rPr lang="en-US" sz="2000" baseline="0" dirty="0" smtClean="0">
                <a:latin typeface="Times New Roman" panose="02020603050405020304" pitchFamily="18" charset="0"/>
                <a:cs typeface="Times New Roman" panose="02020603050405020304" pitchFamily="18" charset="0"/>
              </a:rPr>
              <a:t> in their relationship to strengthen their bond.</a:t>
            </a:r>
            <a:endParaRPr lang="en-US" sz="20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4</a:t>
            </a:fld>
            <a:endParaRPr lang="en-US"/>
          </a:p>
        </p:txBody>
      </p:sp>
    </p:spTree>
    <p:extLst>
      <p:ext uri="{BB962C8B-B14F-4D97-AF65-F5344CB8AC3E}">
        <p14:creationId xmlns:p14="http://schemas.microsoft.com/office/powerpoint/2010/main" val="1301364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has several benefits to couples but generally determines</a:t>
            </a:r>
            <a:r>
              <a:rPr lang="en-US" baseline="0" dirty="0" smtClean="0"/>
              <a:t> reality.</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5</a:t>
            </a:fld>
            <a:endParaRPr lang="en-US"/>
          </a:p>
        </p:txBody>
      </p:sp>
    </p:spTree>
    <p:extLst>
      <p:ext uri="{BB962C8B-B14F-4D97-AF65-F5344CB8AC3E}">
        <p14:creationId xmlns:p14="http://schemas.microsoft.com/office/powerpoint/2010/main" val="3068145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Young couples need communication skills more as compared to other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6</a:t>
            </a:fld>
            <a:endParaRPr lang="en-US"/>
          </a:p>
        </p:txBody>
      </p:sp>
    </p:spTree>
    <p:extLst>
      <p:ext uri="{BB962C8B-B14F-4D97-AF65-F5344CB8AC3E}">
        <p14:creationId xmlns:p14="http://schemas.microsoft.com/office/powerpoint/2010/main" val="261865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For effective communication, communication skills are vital.</a:t>
            </a:r>
          </a:p>
        </p:txBody>
      </p:sp>
      <p:sp>
        <p:nvSpPr>
          <p:cNvPr id="4" name="Slide Number Placeholder 3"/>
          <p:cNvSpPr>
            <a:spLocks noGrp="1"/>
          </p:cNvSpPr>
          <p:nvPr>
            <p:ph type="sldNum" sz="quarter" idx="10"/>
          </p:nvPr>
        </p:nvSpPr>
        <p:spPr/>
        <p:txBody>
          <a:bodyPr/>
          <a:lstStyle/>
          <a:p>
            <a:fld id="{C62C42AB-F936-4F7D-B51E-3BC4AD7D82E9}" type="slidenum">
              <a:rPr lang="en-US" smtClean="0"/>
              <a:t>7</a:t>
            </a:fld>
            <a:endParaRPr lang="en-US"/>
          </a:p>
        </p:txBody>
      </p:sp>
    </p:spTree>
    <p:extLst>
      <p:ext uri="{BB962C8B-B14F-4D97-AF65-F5344CB8AC3E}">
        <p14:creationId xmlns:p14="http://schemas.microsoft.com/office/powerpoint/2010/main" val="92725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Good communication entails a number of things.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8</a:t>
            </a:fld>
            <a:endParaRPr lang="en-US"/>
          </a:p>
        </p:txBody>
      </p:sp>
    </p:spTree>
    <p:extLst>
      <p:ext uri="{BB962C8B-B14F-4D97-AF65-F5344CB8AC3E}">
        <p14:creationId xmlns:p14="http://schemas.microsoft.com/office/powerpoint/2010/main" val="274549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Trust is important for healthy communication.</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9</a:t>
            </a:fld>
            <a:endParaRPr lang="en-US"/>
          </a:p>
        </p:txBody>
      </p:sp>
    </p:spTree>
    <p:extLst>
      <p:ext uri="{BB962C8B-B14F-4D97-AF65-F5344CB8AC3E}">
        <p14:creationId xmlns:p14="http://schemas.microsoft.com/office/powerpoint/2010/main" val="3500832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Aspects of a healthy communication for young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10</a:t>
            </a:fld>
            <a:endParaRPr lang="en-US"/>
          </a:p>
        </p:txBody>
      </p:sp>
    </p:spTree>
    <p:extLst>
      <p:ext uri="{BB962C8B-B14F-4D97-AF65-F5344CB8AC3E}">
        <p14:creationId xmlns:p14="http://schemas.microsoft.com/office/powerpoint/2010/main" val="3285670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Strong communication faces a number of set</a:t>
            </a:r>
            <a:r>
              <a:rPr lang="en-US" sz="2000" baseline="0" dirty="0" smtClean="0">
                <a:latin typeface="Times New Roman" panose="02020603050405020304" pitchFamily="18" charset="0"/>
                <a:cs typeface="Times New Roman" panose="02020603050405020304" pitchFamily="18" charset="0"/>
              </a:rPr>
              <a:t>backs.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11</a:t>
            </a:fld>
            <a:endParaRPr lang="en-US"/>
          </a:p>
        </p:txBody>
      </p:sp>
    </p:spTree>
    <p:extLst>
      <p:ext uri="{BB962C8B-B14F-4D97-AF65-F5344CB8AC3E}">
        <p14:creationId xmlns:p14="http://schemas.microsoft.com/office/powerpoint/2010/main" val="2180419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Ways to build strong</a:t>
            </a:r>
            <a:r>
              <a:rPr lang="en-US" baseline="0" dirty="0" smtClean="0"/>
              <a:t> communication.</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12</a:t>
            </a:fld>
            <a:endParaRPr lang="en-US"/>
          </a:p>
        </p:txBody>
      </p:sp>
    </p:spTree>
    <p:extLst>
      <p:ext uri="{BB962C8B-B14F-4D97-AF65-F5344CB8AC3E}">
        <p14:creationId xmlns:p14="http://schemas.microsoft.com/office/powerpoint/2010/main" val="4251891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Elements</a:t>
            </a:r>
            <a:r>
              <a:rPr lang="en-US" sz="2000" baseline="0" dirty="0" smtClean="0">
                <a:latin typeface="Times New Roman" panose="02020603050405020304" pitchFamily="18" charset="0"/>
                <a:cs typeface="Times New Roman" panose="02020603050405020304" pitchFamily="18" charset="0"/>
              </a:rPr>
              <a:t> that make communication stronger in young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13</a:t>
            </a:fld>
            <a:endParaRPr lang="en-US"/>
          </a:p>
        </p:txBody>
      </p:sp>
    </p:spTree>
    <p:extLst>
      <p:ext uri="{BB962C8B-B14F-4D97-AF65-F5344CB8AC3E}">
        <p14:creationId xmlns:p14="http://schemas.microsoft.com/office/powerpoint/2010/main" val="1627509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Arguments are a normal occurrence between partners.</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14</a:t>
            </a:fld>
            <a:endParaRPr lang="en-US"/>
          </a:p>
        </p:txBody>
      </p:sp>
    </p:spTree>
    <p:extLst>
      <p:ext uri="{BB962C8B-B14F-4D97-AF65-F5344CB8AC3E}">
        <p14:creationId xmlns:p14="http://schemas.microsoft.com/office/powerpoint/2010/main" val="2023212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to navigate arguments.</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15</a:t>
            </a:fld>
            <a:endParaRPr lang="en-US"/>
          </a:p>
        </p:txBody>
      </p:sp>
    </p:spTree>
    <p:extLst>
      <p:ext uri="{BB962C8B-B14F-4D97-AF65-F5344CB8AC3E}">
        <p14:creationId xmlns:p14="http://schemas.microsoft.com/office/powerpoint/2010/main" val="2563547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Mitigating and eradicating arguments.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16</a:t>
            </a:fld>
            <a:endParaRPr lang="en-US"/>
          </a:p>
        </p:txBody>
      </p:sp>
    </p:spTree>
    <p:extLst>
      <p:ext uri="{BB962C8B-B14F-4D97-AF65-F5344CB8AC3E}">
        <p14:creationId xmlns:p14="http://schemas.microsoft.com/office/powerpoint/2010/main" val="2508921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couples maintain strong communication.</a:t>
            </a:r>
            <a:endParaRPr lang="en-US" dirty="0"/>
          </a:p>
        </p:txBody>
      </p:sp>
      <p:sp>
        <p:nvSpPr>
          <p:cNvPr id="4" name="Slide Number Placeholder 3"/>
          <p:cNvSpPr>
            <a:spLocks noGrp="1"/>
          </p:cNvSpPr>
          <p:nvPr>
            <p:ph type="sldNum" sz="quarter" idx="10"/>
          </p:nvPr>
        </p:nvSpPr>
        <p:spPr/>
        <p:txBody>
          <a:bodyPr/>
          <a:lstStyle/>
          <a:p>
            <a:fld id="{C62C42AB-F936-4F7D-B51E-3BC4AD7D82E9}" type="slidenum">
              <a:rPr lang="en-US" smtClean="0"/>
              <a:t>17</a:t>
            </a:fld>
            <a:endParaRPr lang="en-US"/>
          </a:p>
        </p:txBody>
      </p:sp>
    </p:spTree>
    <p:extLst>
      <p:ext uri="{BB962C8B-B14F-4D97-AF65-F5344CB8AC3E}">
        <p14:creationId xmlns:p14="http://schemas.microsoft.com/office/powerpoint/2010/main" val="1174982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Forms of communication that</a:t>
            </a:r>
            <a:r>
              <a:rPr lang="en-US" sz="2000" baseline="0" dirty="0" smtClean="0">
                <a:latin typeface="Times New Roman" panose="02020603050405020304" pitchFamily="18" charset="0"/>
                <a:cs typeface="Times New Roman" panose="02020603050405020304" pitchFamily="18" charset="0"/>
              </a:rPr>
              <a:t> bring negativity in young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18</a:t>
            </a:fld>
            <a:endParaRPr lang="en-US"/>
          </a:p>
        </p:txBody>
      </p:sp>
    </p:spTree>
    <p:extLst>
      <p:ext uri="{BB962C8B-B14F-4D97-AF65-F5344CB8AC3E}">
        <p14:creationId xmlns:p14="http://schemas.microsoft.com/office/powerpoint/2010/main" val="1739467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Advice to couples on good</a:t>
            </a:r>
            <a:r>
              <a:rPr lang="en-US" sz="2000" baseline="0" dirty="0" smtClean="0">
                <a:latin typeface="Times New Roman" panose="02020603050405020304" pitchFamily="18" charset="0"/>
                <a:cs typeface="Times New Roman" panose="02020603050405020304" pitchFamily="18" charset="0"/>
              </a:rPr>
              <a:t> communication.</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19</a:t>
            </a:fld>
            <a:endParaRPr lang="en-US"/>
          </a:p>
        </p:txBody>
      </p:sp>
    </p:spTree>
    <p:extLst>
      <p:ext uri="{BB962C8B-B14F-4D97-AF65-F5344CB8AC3E}">
        <p14:creationId xmlns:p14="http://schemas.microsoft.com/office/powerpoint/2010/main" val="1072918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How</a:t>
            </a:r>
            <a:r>
              <a:rPr lang="en-US" sz="2000" baseline="0" dirty="0" smtClean="0">
                <a:latin typeface="Times New Roman" panose="02020603050405020304" pitchFamily="18" charset="0"/>
                <a:cs typeface="Times New Roman" panose="02020603050405020304" pitchFamily="18" charset="0"/>
              </a:rPr>
              <a:t> to f</a:t>
            </a:r>
            <a:r>
              <a:rPr lang="en-US" sz="2000" dirty="0" smtClean="0">
                <a:latin typeface="Times New Roman" panose="02020603050405020304" pitchFamily="18" charset="0"/>
                <a:cs typeface="Times New Roman" panose="02020603050405020304" pitchFamily="18" charset="0"/>
              </a:rPr>
              <a:t>ix</a:t>
            </a:r>
            <a:r>
              <a:rPr lang="en-US" sz="2000" baseline="0" dirty="0" smtClean="0">
                <a:latin typeface="Times New Roman" panose="02020603050405020304" pitchFamily="18" charset="0"/>
                <a:cs typeface="Times New Roman" panose="02020603050405020304" pitchFamily="18" charset="0"/>
              </a:rPr>
              <a:t> communication problems in young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20</a:t>
            </a:fld>
            <a:endParaRPr lang="en-US"/>
          </a:p>
        </p:txBody>
      </p:sp>
    </p:spTree>
    <p:extLst>
      <p:ext uri="{BB962C8B-B14F-4D97-AF65-F5344CB8AC3E}">
        <p14:creationId xmlns:p14="http://schemas.microsoft.com/office/powerpoint/2010/main" val="3510534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Conclusion on communication in couples.</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21</a:t>
            </a:fld>
            <a:endParaRPr lang="en-US"/>
          </a:p>
        </p:txBody>
      </p:sp>
    </p:spTree>
    <p:extLst>
      <p:ext uri="{BB962C8B-B14F-4D97-AF65-F5344CB8AC3E}">
        <p14:creationId xmlns:p14="http://schemas.microsoft.com/office/powerpoint/2010/main" val="4141489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anose="02020603050405020304" pitchFamily="18" charset="0"/>
                <a:cs typeface="Times New Roman" panose="02020603050405020304" pitchFamily="18" charset="0"/>
              </a:rPr>
              <a:t>Sources cited.</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62C42AB-F936-4F7D-B51E-3BC4AD7D82E9}" type="slidenum">
              <a:rPr lang="en-US" smtClean="0"/>
              <a:t>22</a:t>
            </a:fld>
            <a:endParaRPr lang="en-US"/>
          </a:p>
        </p:txBody>
      </p:sp>
    </p:spTree>
    <p:extLst>
      <p:ext uri="{BB962C8B-B14F-4D97-AF65-F5344CB8AC3E}">
        <p14:creationId xmlns:p14="http://schemas.microsoft.com/office/powerpoint/2010/main" val="1182662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B1AD51B-9A19-4E76-AFDB-80BDCB292B6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999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2466905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9904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6335BD-6B51-4A41-AFBE-6E8A1A3067DE}"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50826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6335BD-6B51-4A41-AFBE-6E8A1A3067DE}" type="datetimeFigureOut">
              <a:rPr lang="en-US" smtClean="0"/>
              <a:t>9/24/2019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1AD51B-9A19-4E76-AFDB-80BDCB292B6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5139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6335BD-6B51-4A41-AFBE-6E8A1A3067DE}" type="datetimeFigureOut">
              <a:rPr lang="en-US" smtClean="0"/>
              <a:t>9/24/2019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1AD51B-9A19-4E76-AFDB-80BDCB292B6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055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6335BD-6B51-4A41-AFBE-6E8A1A3067DE}" type="datetimeFigureOut">
              <a:rPr lang="en-US" smtClean="0"/>
              <a:t>9/24/2019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380034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335BD-6B51-4A41-AFBE-6E8A1A3067DE}"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1AD51B-9A19-4E76-AFDB-80BDCB292B6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1702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335BD-6B51-4A41-AFBE-6E8A1A3067DE}"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3221665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335BD-6B51-4A41-AFBE-6E8A1A3067DE}" type="datetimeFigureOut">
              <a:rPr lang="en-US" smtClean="0"/>
              <a:t>9/24/2019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3393017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4456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4373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spTree>
    <p:extLst>
      <p:ext uri="{BB962C8B-B14F-4D97-AF65-F5344CB8AC3E}">
        <p14:creationId xmlns:p14="http://schemas.microsoft.com/office/powerpoint/2010/main" val="222359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506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4467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6024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6335BD-6B51-4A41-AFBE-6E8A1A3067DE}" type="datetimeFigureOut">
              <a:rPr lang="en-US" smtClean="0"/>
              <a:t>9/24/2019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1AD51B-9A19-4E76-AFDB-80BDCB292B6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805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6335BD-6B51-4A41-AFBE-6E8A1A3067DE}" type="datetimeFigureOut">
              <a:rPr lang="en-US" smtClean="0"/>
              <a:t>9/24/2019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1AD51B-9A19-4E76-AFDB-80BDCB292B66}" type="slidenum">
              <a:rPr lang="en-US" smtClean="0"/>
              <a:t>‹#›</a:t>
            </a:fld>
            <a:endParaRPr lang="en-US"/>
          </a:p>
        </p:txBody>
      </p:sp>
    </p:spTree>
    <p:extLst>
      <p:ext uri="{BB962C8B-B14F-4D97-AF65-F5344CB8AC3E}">
        <p14:creationId xmlns:p14="http://schemas.microsoft.com/office/powerpoint/2010/main" val="98839408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Name of Student</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3200" dirty="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Institutional Affiliation</a:t>
            </a:r>
          </a:p>
          <a:p>
            <a:pPr algn="ctr"/>
            <a:r>
              <a:rPr lang="en-US" sz="3200" dirty="0" smtClean="0">
                <a:latin typeface="Times New Roman" panose="02020603050405020304" pitchFamily="18" charset="0"/>
                <a:cs typeface="Times New Roman" panose="02020603050405020304" pitchFamily="18" charset="0"/>
              </a:rPr>
              <a:t>Date</a:t>
            </a: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91095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latin typeface="Times New Roman" panose="02020603050405020304" pitchFamily="18" charset="0"/>
                <a:cs typeface="Times New Roman" panose="02020603050405020304" pitchFamily="18" charset="0"/>
              </a:rPr>
              <a:t>Lifespan Development</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Communication in Young Couples</a:t>
            </a:r>
          </a:p>
          <a:p>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endParaRPr lang="en-US" sz="3200" dirty="0" smtClean="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5481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Introduction</a:t>
            </a:r>
            <a:endParaRPr lang="en-US" sz="3200" dirty="0"/>
          </a:p>
        </p:txBody>
      </p:sp>
      <p:sp>
        <p:nvSpPr>
          <p:cNvPr id="3" name="Content Placeholder 2"/>
          <p:cNvSpPr>
            <a:spLocks noGrp="1"/>
          </p:cNvSpPr>
          <p:nvPr>
            <p:ph idx="1"/>
          </p:nvPr>
        </p:nvSpPr>
        <p:spPr/>
        <p:txBody>
          <a:bodyPr>
            <a:noAutofit/>
          </a:bodyPr>
          <a:lstStyle/>
          <a:p>
            <a:r>
              <a:rPr lang="en-US" sz="2000" dirty="0" smtClean="0">
                <a:latin typeface="Times New Roman" panose="02020603050405020304" pitchFamily="18" charset="0"/>
                <a:cs typeface="Times New Roman" panose="02020603050405020304" pitchFamily="18" charset="0"/>
              </a:rPr>
              <a:t>Communication is an essential part of most relationships and for young couples who are still getting to know each other better, it is a building block for the survival of the relationship.</a:t>
            </a:r>
          </a:p>
          <a:p>
            <a:r>
              <a:rPr lang="en-US" sz="2000" dirty="0" smtClean="0">
                <a:latin typeface="Times New Roman" panose="02020603050405020304" pitchFamily="18" charset="0"/>
                <a:cs typeface="Times New Roman" panose="02020603050405020304" pitchFamily="18" charset="0"/>
              </a:rPr>
              <a:t>Without being able to freely and objectively express themselves and listen to one another, couples find it difficult to achieve intimacy and this can lead to communication issues dominating the relationship. It is more important for young couples to strengthen their communication because they still do not know each other deeply.</a:t>
            </a:r>
          </a:p>
          <a:p>
            <a:r>
              <a:rPr lang="en-US" sz="2000" dirty="0" smtClean="0">
                <a:latin typeface="Times New Roman" panose="02020603050405020304" pitchFamily="18" charset="0"/>
                <a:cs typeface="Times New Roman" panose="02020603050405020304" pitchFamily="18" charset="0"/>
              </a:rPr>
              <a:t>Whether a young couple is navigating a difficult situation, having daily arguments or just want to better understand each other, building a strong communication will help strengthen the relationship.</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131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Times New Roman" panose="02020603050405020304" pitchFamily="18" charset="0"/>
                <a:cs typeface="Times New Roman" panose="02020603050405020304" pitchFamily="18" charset="0"/>
              </a:rPr>
              <a:t>Young</a:t>
            </a:r>
            <a:r>
              <a:rPr lang="en-US" dirty="0" smtClean="0"/>
              <a:t> Couples</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Young couples have little experiences in communicating within relationships and it is important that couples stick up for themselves and for each other in a way that changes a behavior not partner.</a:t>
            </a:r>
          </a:p>
          <a:p>
            <a:r>
              <a:rPr lang="en-US" sz="2000" dirty="0" smtClean="0">
                <a:latin typeface="Times New Roman" panose="02020603050405020304" pitchFamily="18" charset="0"/>
                <a:cs typeface="Times New Roman" panose="02020603050405020304" pitchFamily="18" charset="0"/>
              </a:rPr>
              <a:t>Strong and effective communication can build or break couples in so many ways, and because relationships are established on love communication should act to compliment the love that exists between couples.</a:t>
            </a:r>
          </a:p>
          <a:p>
            <a:r>
              <a:rPr lang="en-US" sz="2000" dirty="0" smtClean="0">
                <a:latin typeface="Times New Roman" panose="02020603050405020304" pitchFamily="18" charset="0"/>
                <a:cs typeface="Times New Roman" panose="02020603050405020304" pitchFamily="18" charset="0"/>
              </a:rPr>
              <a:t>Several elements are taken into consideration to allow couples build strong communication that will strengthen their bond and relationship as a whole.</a:t>
            </a:r>
          </a:p>
        </p:txBody>
      </p:sp>
    </p:spTree>
    <p:extLst>
      <p:ext uri="{BB962C8B-B14F-4D97-AF65-F5344CB8AC3E}">
        <p14:creationId xmlns:p14="http://schemas.microsoft.com/office/powerpoint/2010/main" val="3296474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P</a:t>
            </a:r>
            <a:r>
              <a:rPr lang="en-US" sz="3200" dirty="0" smtClean="0">
                <a:latin typeface="Times New Roman" panose="02020603050405020304" pitchFamily="18" charset="0"/>
                <a:cs typeface="Times New Roman" panose="02020603050405020304" pitchFamily="18" charset="0"/>
              </a:rPr>
              <a:t>urpose of Communication in Young Couples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 primary objective of good communication between partners in a relationship, is to determine what reality is in a way that is beneficial to the couple.</a:t>
            </a:r>
          </a:p>
          <a:p>
            <a:r>
              <a:rPr lang="en-US" sz="2000" dirty="0" smtClean="0">
                <a:latin typeface="Times New Roman" panose="02020603050405020304" pitchFamily="18" charset="0"/>
                <a:cs typeface="Times New Roman" panose="02020603050405020304" pitchFamily="18" charset="0"/>
              </a:rPr>
              <a:t>Communication involves a couple collaborating and in the process examining as well as sharing their perspective and thoughts on things so as to come to an accurate and neutral understanding of what is really happening or the exact nature of an issue or problem.</a:t>
            </a:r>
          </a:p>
          <a:p>
            <a:r>
              <a:rPr lang="en-US" sz="2000" dirty="0" smtClean="0">
                <a:latin typeface="Times New Roman" panose="02020603050405020304" pitchFamily="18" charset="0"/>
                <a:cs typeface="Times New Roman" panose="02020603050405020304" pitchFamily="18" charset="0"/>
              </a:rPr>
              <a:t>Effective communication involves specific skills and innate abilities that allow for a win-win situation for both partners.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6233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Communication Skills for Young Couples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Have the ability to understand and communicate partners perspective.</a:t>
            </a:r>
          </a:p>
          <a:p>
            <a:r>
              <a:rPr lang="en-US" sz="2000" dirty="0" smtClean="0">
                <a:latin typeface="Times New Roman" panose="02020603050405020304" pitchFamily="18" charset="0"/>
                <a:cs typeface="Times New Roman" panose="02020603050405020304" pitchFamily="18" charset="0"/>
              </a:rPr>
              <a:t>Both partners have to be mindful of language and tone when communicating</a:t>
            </a:r>
          </a:p>
          <a:p>
            <a:r>
              <a:rPr lang="en-US" sz="2000" dirty="0" smtClean="0">
                <a:latin typeface="Times New Roman" panose="02020603050405020304" pitchFamily="18" charset="0"/>
                <a:cs typeface="Times New Roman" panose="02020603050405020304" pitchFamily="18" charset="0"/>
              </a:rPr>
              <a:t>Always think in terms of what you can give and not what you can take during communication.</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(Guerrero</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2017)</a:t>
            </a:r>
          </a:p>
          <a:p>
            <a:r>
              <a:rPr lang="en-US" sz="2000" dirty="0" smtClean="0">
                <a:latin typeface="Times New Roman" panose="02020603050405020304" pitchFamily="18" charset="0"/>
                <a:cs typeface="Times New Roman" panose="02020603050405020304" pitchFamily="18" charset="0"/>
              </a:rPr>
              <a:t>Everyone wants to be appreciated so always try to notice and say out loud what you appreciate about your partner.</a:t>
            </a:r>
          </a:p>
          <a:p>
            <a:r>
              <a:rPr lang="en-US" sz="2000" dirty="0" smtClean="0">
                <a:latin typeface="Times New Roman" panose="02020603050405020304" pitchFamily="18" charset="0"/>
                <a:cs typeface="Times New Roman" panose="02020603050405020304" pitchFamily="18" charset="0"/>
              </a:rPr>
              <a:t>Also, find an opportune time to calmly discuss about issues.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8707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Times New Roman" panose="02020603050405020304" pitchFamily="18" charset="0"/>
                <a:cs typeface="Times New Roman" panose="02020603050405020304" pitchFamily="18" charset="0"/>
              </a:rPr>
              <a:t>Effective</a:t>
            </a:r>
            <a:r>
              <a:rPr lang="en-US" dirty="0" smtClean="0"/>
              <a:t> Communication</a:t>
            </a:r>
            <a:endParaRPr lang="en-US" dirty="0"/>
          </a:p>
        </p:txBody>
      </p:sp>
      <p:sp>
        <p:nvSpPr>
          <p:cNvPr id="3" name="Content Placeholder 2"/>
          <p:cNvSpPr>
            <a:spLocks noGrp="1"/>
          </p:cNvSpPr>
          <p:nvPr>
            <p:ph idx="1"/>
          </p:nvPr>
        </p:nvSpPr>
        <p:spPr/>
        <p:txBody>
          <a:bodyPr>
            <a:noAutofit/>
          </a:bodyPr>
          <a:lstStyle/>
          <a:p>
            <a:r>
              <a:rPr lang="en-US" sz="2000" dirty="0" smtClean="0">
                <a:latin typeface="Times New Roman" panose="02020603050405020304" pitchFamily="18" charset="0"/>
                <a:cs typeface="Times New Roman" panose="02020603050405020304" pitchFamily="18" charset="0"/>
              </a:rPr>
              <a:t>It entails freely expressing one’s positive feelings.</a:t>
            </a:r>
          </a:p>
          <a:p>
            <a:r>
              <a:rPr lang="en-US" sz="2000" dirty="0" smtClean="0">
                <a:latin typeface="Times New Roman" panose="02020603050405020304" pitchFamily="18" charset="0"/>
                <a:cs typeface="Times New Roman" panose="02020603050405020304" pitchFamily="18" charset="0"/>
              </a:rPr>
              <a:t>Both partners have to be willing to listen without being defensive.</a:t>
            </a:r>
          </a:p>
          <a:p>
            <a:r>
              <a:rPr lang="en-US" sz="2000" dirty="0" smtClean="0">
                <a:latin typeface="Times New Roman" panose="02020603050405020304" pitchFamily="18" charset="0"/>
                <a:cs typeface="Times New Roman" panose="02020603050405020304" pitchFamily="18" charset="0"/>
              </a:rPr>
              <a:t>Expressing negative feelings such as disapproval and bitterness in a constructive way.</a:t>
            </a:r>
          </a:p>
          <a:p>
            <a:r>
              <a:rPr lang="en-US" sz="2000" dirty="0" smtClean="0">
                <a:latin typeface="Times New Roman" panose="02020603050405020304" pitchFamily="18" charset="0"/>
                <a:cs typeface="Times New Roman" panose="02020603050405020304" pitchFamily="18" charset="0"/>
              </a:rPr>
              <a:t>Be specific when talking about issues and avoid generalizations.</a:t>
            </a:r>
          </a:p>
          <a:p>
            <a:r>
              <a:rPr lang="en-US" sz="2000" dirty="0" smtClean="0">
                <a:latin typeface="Times New Roman" panose="02020603050405020304" pitchFamily="18" charset="0"/>
                <a:cs typeface="Times New Roman" panose="02020603050405020304" pitchFamily="18" charset="0"/>
              </a:rPr>
              <a:t>Also mindreading can be annoying because people like to feel autonomous especially young couples.</a:t>
            </a:r>
          </a:p>
          <a:p>
            <a:r>
              <a:rPr lang="en-US" sz="2000" dirty="0" smtClean="0">
                <a:latin typeface="Times New Roman" panose="02020603050405020304" pitchFamily="18" charset="0"/>
                <a:cs typeface="Times New Roman" panose="02020603050405020304" pitchFamily="18" charset="0"/>
              </a:rPr>
              <a:t>Make it a point to spend time together and be intentional about it.</a:t>
            </a:r>
          </a:p>
          <a:p>
            <a:r>
              <a:rPr lang="en-US" sz="2000" dirty="0" smtClean="0">
                <a:latin typeface="Times New Roman" panose="02020603050405020304" pitchFamily="18" charset="0"/>
                <a:cs typeface="Times New Roman" panose="02020603050405020304" pitchFamily="18" charset="0"/>
              </a:rPr>
              <a:t>Use less of “you” when talking and instead use more of “I” to make your spouse feel like they have to defend themselves.</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(Guerrero</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2017)</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803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a:t>
            </a:r>
            <a:r>
              <a:rPr lang="en-US" sz="3200" dirty="0" smtClean="0">
                <a:latin typeface="Times New Roman" panose="02020603050405020304" pitchFamily="18" charset="0"/>
                <a:cs typeface="Times New Roman" panose="02020603050405020304" pitchFamily="18" charset="0"/>
              </a:rPr>
              <a:t>Communication</a:t>
            </a:r>
            <a:r>
              <a:rPr lang="en-US" dirty="0" smtClean="0"/>
              <a:t> for Young Couples</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Good communication begins when respect is established between both partners making up a couple, because respect allows one to wholly accept another person’s point of view.</a:t>
            </a:r>
          </a:p>
          <a:p>
            <a:r>
              <a:rPr lang="en-US" sz="2000" dirty="0" smtClean="0">
                <a:latin typeface="Times New Roman" panose="02020603050405020304" pitchFamily="18" charset="0"/>
                <a:cs typeface="Times New Roman" panose="02020603050405020304" pitchFamily="18" charset="0"/>
              </a:rPr>
              <a:t> For good communication, let your partner know that your value and respect for him or her goes beyond the specific issues you are discussing.</a:t>
            </a:r>
          </a:p>
          <a:p>
            <a:r>
              <a:rPr lang="en-US" sz="2000" dirty="0" smtClean="0">
                <a:latin typeface="Times New Roman" panose="02020603050405020304" pitchFamily="18" charset="0"/>
                <a:cs typeface="Times New Roman" panose="02020603050405020304" pitchFamily="18" charset="0"/>
              </a:rPr>
              <a:t>Moreover, time and energy should be put into making sure that communication is good and effective. </a:t>
            </a:r>
          </a:p>
          <a:p>
            <a:r>
              <a:rPr lang="en-US" sz="2000" dirty="0" smtClean="0">
                <a:latin typeface="Times New Roman" panose="02020603050405020304" pitchFamily="18" charset="0"/>
                <a:cs typeface="Times New Roman" panose="02020603050405020304" pitchFamily="18" charset="0"/>
              </a:rPr>
              <a:t>It is significant in that it shows the commitment and love one has because intimate communication is difficult without love and in turn love is critical in every relationship.</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7577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Building Trust for Healthy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anose="02020603050405020304" pitchFamily="18" charset="0"/>
                <a:cs typeface="Times New Roman" panose="02020603050405020304" pitchFamily="18" charset="0"/>
              </a:rPr>
              <a:t>Value the relationship with your partner and young couples should not take each other for granted</a:t>
            </a:r>
          </a:p>
          <a:p>
            <a:r>
              <a:rPr lang="en-US" dirty="0" smtClean="0">
                <a:latin typeface="Times New Roman" panose="02020603050405020304" pitchFamily="18" charset="0"/>
                <a:cs typeface="Times New Roman" panose="02020603050405020304" pitchFamily="18" charset="0"/>
              </a:rPr>
              <a:t>Healthy communication involves honesty and so does trust because it comes easy for couples to communicate when they trust one another.</a:t>
            </a:r>
          </a:p>
          <a:p>
            <a:r>
              <a:rPr lang="en-US" dirty="0" smtClean="0">
                <a:latin typeface="Times New Roman" panose="02020603050405020304" pitchFamily="18" charset="0"/>
                <a:cs typeface="Times New Roman" panose="02020603050405020304" pitchFamily="18" charset="0"/>
              </a:rPr>
              <a:t>Also, being open about your feelings help build trust as it means that you wont deny reality, it helps couples trust that once you get on the same page everything is good.</a:t>
            </a:r>
          </a:p>
          <a:p>
            <a:r>
              <a:rPr lang="en-US" dirty="0" smtClean="0">
                <a:latin typeface="Times New Roman" panose="02020603050405020304" pitchFamily="18" charset="0"/>
                <a:cs typeface="Times New Roman" panose="02020603050405020304" pitchFamily="18" charset="0"/>
              </a:rPr>
              <a:t>Admitting mistakes not only builds trust but makes couples more comfortable around each other hence strengthening how they communicate.</a:t>
            </a:r>
          </a:p>
          <a:p>
            <a:r>
              <a:rPr lang="en-US" dirty="0" smtClean="0">
                <a:latin typeface="Times New Roman" panose="02020603050405020304" pitchFamily="18" charset="0"/>
                <a:cs typeface="Times New Roman" panose="02020603050405020304" pitchFamily="18" charset="0"/>
              </a:rPr>
              <a:t>Showing vulnerability helps build trust in young couples in so many relevant ways.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5828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Healthy Communication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2" y="2446986"/>
            <a:ext cx="9704226" cy="3103808"/>
          </a:xfrm>
        </p:spPr>
        <p:txBody>
          <a:bodyPr>
            <a:noAutofit/>
          </a:bodyPr>
          <a:lstStyle/>
          <a:p>
            <a:r>
              <a:rPr lang="en-US" sz="2000" dirty="0" smtClean="0">
                <a:latin typeface="Times New Roman" panose="02020603050405020304" pitchFamily="18" charset="0"/>
                <a:cs typeface="Times New Roman" panose="02020603050405020304" pitchFamily="18" charset="0"/>
              </a:rPr>
              <a:t>It validates the feelings of both partners.</a:t>
            </a:r>
          </a:p>
          <a:p>
            <a:r>
              <a:rPr lang="en-US" sz="2000" dirty="0" smtClean="0">
                <a:latin typeface="Times New Roman" panose="02020603050405020304" pitchFamily="18" charset="0"/>
                <a:cs typeface="Times New Roman" panose="02020603050405020304" pitchFamily="18" charset="0"/>
              </a:rPr>
              <a:t>It holds that arguments are about understanding each and not simply winning especially for young couples.</a:t>
            </a:r>
          </a:p>
          <a:p>
            <a:r>
              <a:rPr lang="en-US" sz="2000" dirty="0" smtClean="0">
                <a:latin typeface="Times New Roman" panose="02020603050405020304" pitchFamily="18" charset="0"/>
                <a:cs typeface="Times New Roman" panose="02020603050405020304" pitchFamily="18" charset="0"/>
              </a:rPr>
              <a:t>Healthy communication is not judgmental and couples should be able to open up to each other without fear of being judged.</a:t>
            </a:r>
          </a:p>
          <a:p>
            <a:r>
              <a:rPr lang="en-US" sz="2000" dirty="0" smtClean="0">
                <a:latin typeface="Times New Roman" panose="02020603050405020304" pitchFamily="18" charset="0"/>
                <a:cs typeface="Times New Roman" panose="02020603050405020304" pitchFamily="18" charset="0"/>
              </a:rPr>
              <a:t>It is done face-to-face especially for the important or sensitive issues.</a:t>
            </a:r>
          </a:p>
          <a:p>
            <a:r>
              <a:rPr lang="en-US" sz="2000" dirty="0" smtClean="0">
                <a:latin typeface="Times New Roman" panose="02020603050405020304" pitchFamily="18" charset="0"/>
                <a:cs typeface="Times New Roman" panose="02020603050405020304" pitchFamily="18" charset="0"/>
              </a:rPr>
              <a:t>Lastly, it is vulnerable, honest and open to enable a couple to get to the root of an issue and express their feelings transparently.</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794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Obstacles to </a:t>
            </a:r>
            <a:r>
              <a:rPr lang="en-US" sz="3200" dirty="0">
                <a:latin typeface="Times New Roman" panose="02020603050405020304" pitchFamily="18" charset="0"/>
                <a:cs typeface="Times New Roman" panose="02020603050405020304" pitchFamily="18" charset="0"/>
              </a:rPr>
              <a:t>S</a:t>
            </a:r>
            <a:r>
              <a:rPr lang="en-US" sz="3200" dirty="0" smtClean="0">
                <a:latin typeface="Times New Roman" panose="02020603050405020304" pitchFamily="18" charset="0"/>
                <a:cs typeface="Times New Roman" panose="02020603050405020304" pitchFamily="18" charset="0"/>
              </a:rPr>
              <a:t>trong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Conflict cannot be avoided between couples and so effective communication should allow partners to manage conflict in a way that tries to fix the problem and not the person.</a:t>
            </a:r>
          </a:p>
          <a:p>
            <a:r>
              <a:rPr lang="en-US" sz="2000" dirty="0" smtClean="0">
                <a:latin typeface="Times New Roman" panose="02020603050405020304" pitchFamily="18" charset="0"/>
                <a:cs typeface="Times New Roman" panose="02020603050405020304" pitchFamily="18" charset="0"/>
              </a:rPr>
              <a:t>Also, the first law of nature is self-preservation and partners always want to defend themselves, but this hinders communication in that talking out issues comes out as being an attack</a:t>
            </a:r>
          </a:p>
          <a:p>
            <a:r>
              <a:rPr lang="en-US" sz="2000" dirty="0" smtClean="0">
                <a:latin typeface="Times New Roman" panose="02020603050405020304" pitchFamily="18" charset="0"/>
                <a:cs typeface="Times New Roman" panose="02020603050405020304" pitchFamily="18" charset="0"/>
              </a:rPr>
              <a:t>Couples communication is always dependent on trust and a lack of truthfulness causes a breakdown of trust making communication laborious and strained</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0691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Building Strong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000" dirty="0" smtClean="0">
                <a:latin typeface="Times New Roman" panose="02020603050405020304" pitchFamily="18" charset="0"/>
                <a:cs typeface="Times New Roman" panose="02020603050405020304" pitchFamily="18" charset="0"/>
              </a:rPr>
              <a:t>Young couples need to understand and express their needs hence give their partners a chance to decide whether they can align with those needs.</a:t>
            </a:r>
          </a:p>
          <a:p>
            <a:r>
              <a:rPr lang="en-US" sz="2000" dirty="0">
                <a:latin typeface="Times New Roman" panose="02020603050405020304" pitchFamily="18" charset="0"/>
                <a:cs typeface="Times New Roman" panose="02020603050405020304" pitchFamily="18" charset="0"/>
              </a:rPr>
              <a:t>Y</a:t>
            </a:r>
            <a:r>
              <a:rPr lang="en-US" sz="2000" dirty="0" smtClean="0">
                <a:latin typeface="Times New Roman" panose="02020603050405020304" pitchFamily="18" charset="0"/>
                <a:cs typeface="Times New Roman" panose="02020603050405020304" pitchFamily="18" charset="0"/>
              </a:rPr>
              <a:t>oung couples should try and talk out their observations without labelling or interpreting them. Making factual observations is a good effective communication strategy that can help build strong relationships.</a:t>
            </a:r>
          </a:p>
          <a:p>
            <a:r>
              <a:rPr lang="en-US" sz="2000" dirty="0" smtClean="0">
                <a:latin typeface="Times New Roman" panose="02020603050405020304" pitchFamily="18" charset="0"/>
                <a:cs typeface="Times New Roman" panose="02020603050405020304" pitchFamily="18" charset="0"/>
              </a:rPr>
              <a:t>Arguments always arise from hidden emotion and so to build strong communication between couples partners should understand their emotions and express them in judgmental way.</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(Hawkins</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2015)</a:t>
            </a:r>
          </a:p>
          <a:p>
            <a:r>
              <a:rPr lang="en-US" sz="2000" dirty="0" smtClean="0">
                <a:latin typeface="Times New Roman" panose="02020603050405020304" pitchFamily="18" charset="0"/>
                <a:cs typeface="Times New Roman" panose="02020603050405020304" pitchFamily="18" charset="0"/>
              </a:rPr>
              <a:t>Strong communication involves partners making clear requests clear so that partners knows how to approach issues with one another.</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49151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Keys to Strong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Listen more than you talk</a:t>
            </a:r>
          </a:p>
          <a:p>
            <a:r>
              <a:rPr lang="en-US" sz="2000" dirty="0" smtClean="0">
                <a:latin typeface="Times New Roman" panose="02020603050405020304" pitchFamily="18" charset="0"/>
                <a:cs typeface="Times New Roman" panose="02020603050405020304" pitchFamily="18" charset="0"/>
              </a:rPr>
              <a:t>Be receptive to your partner</a:t>
            </a:r>
          </a:p>
          <a:p>
            <a:r>
              <a:rPr lang="en-US" sz="2000" dirty="0" smtClean="0">
                <a:latin typeface="Times New Roman" panose="02020603050405020304" pitchFamily="18" charset="0"/>
                <a:cs typeface="Times New Roman" panose="02020603050405020304" pitchFamily="18" charset="0"/>
              </a:rPr>
              <a:t>Use appropriate tones and emotions</a:t>
            </a:r>
          </a:p>
          <a:p>
            <a:r>
              <a:rPr lang="en-US" sz="2000" dirty="0" smtClean="0">
                <a:latin typeface="Times New Roman" panose="02020603050405020304" pitchFamily="18" charset="0"/>
                <a:cs typeface="Times New Roman" panose="02020603050405020304" pitchFamily="18" charset="0"/>
              </a:rPr>
              <a:t>Deliver messages in appropriate context to avoid misinterpretation.</a:t>
            </a:r>
          </a:p>
          <a:p>
            <a:r>
              <a:rPr lang="en-US" sz="2000" dirty="0" smtClean="0">
                <a:latin typeface="Times New Roman" panose="02020603050405020304" pitchFamily="18" charset="0"/>
                <a:cs typeface="Times New Roman" panose="02020603050405020304" pitchFamily="18" charset="0"/>
              </a:rPr>
              <a:t>Partners should make sure that they understand each other objectively during communication.</a:t>
            </a:r>
          </a:p>
          <a:p>
            <a:r>
              <a:rPr lang="en-US" sz="2000" dirty="0" smtClean="0">
                <a:latin typeface="Times New Roman" panose="02020603050405020304" pitchFamily="18" charset="0"/>
                <a:cs typeface="Times New Roman" panose="02020603050405020304" pitchFamily="18" charset="0"/>
              </a:rPr>
              <a:t>Properly use both verbal and non-verbal types of communication.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942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Arguments in Young Couples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Research indicates that the success of relationships for young couples is not dependent on whether couples argue or not but rather on how they argue.</a:t>
            </a:r>
          </a:p>
          <a:p>
            <a:r>
              <a:rPr lang="en-US" sz="2000" dirty="0" smtClean="0">
                <a:latin typeface="Times New Roman" panose="02020603050405020304" pitchFamily="18" charset="0"/>
                <a:cs typeface="Times New Roman" panose="02020603050405020304" pitchFamily="18" charset="0"/>
              </a:rPr>
              <a:t>Arguments are normal occurrences because when two different genders come together from different backgrounds and with different attitudes and behaviors towards life, disagreements and disapprovals are bound to occur.</a:t>
            </a:r>
          </a:p>
          <a:p>
            <a:r>
              <a:rPr lang="en-US" sz="2000" dirty="0" smtClean="0">
                <a:latin typeface="Times New Roman" panose="02020603050405020304" pitchFamily="18" charset="0"/>
                <a:cs typeface="Times New Roman" panose="02020603050405020304" pitchFamily="18" charset="0"/>
              </a:rPr>
              <a:t>Conflicts can help a couple grow but only if they are handled with a delicate eye of resolution rather than promoting tension.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75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Communication During an Argument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sz="2000" dirty="0" smtClean="0">
                <a:latin typeface="Times New Roman" panose="02020603050405020304" pitchFamily="18" charset="0"/>
                <a:cs typeface="Times New Roman" panose="02020603050405020304" pitchFamily="18" charset="0"/>
              </a:rPr>
              <a:t>In every argument both partners should stop and take a step back before continuing with the conversation, this helps to calm down and avoid the situation getting worse from the heat of the moment.</a:t>
            </a:r>
          </a:p>
          <a:p>
            <a:r>
              <a:rPr lang="en-US" sz="2000" dirty="0" smtClean="0">
                <a:latin typeface="Times New Roman" panose="02020603050405020304" pitchFamily="18" charset="0"/>
                <a:cs typeface="Times New Roman" panose="02020603050405020304" pitchFamily="18" charset="0"/>
              </a:rPr>
              <a:t>Secondly, after calming down it is good to think about the specific issue at hand and why it made you angry. </a:t>
            </a:r>
          </a:p>
          <a:p>
            <a:r>
              <a:rPr lang="en-US" sz="2000" dirty="0" smtClean="0">
                <a:latin typeface="Times New Roman" panose="02020603050405020304" pitchFamily="18" charset="0"/>
                <a:cs typeface="Times New Roman" panose="02020603050405020304" pitchFamily="18" charset="0"/>
              </a:rPr>
              <a:t>Figure the root cause of the problem and finds ways to better explain yourself to your partner.</a:t>
            </a:r>
          </a:p>
          <a:p>
            <a:r>
              <a:rPr lang="en-US" sz="2000" dirty="0" smtClean="0">
                <a:latin typeface="Times New Roman" panose="02020603050405020304" pitchFamily="18" charset="0"/>
                <a:cs typeface="Times New Roman" panose="02020603050405020304" pitchFamily="18" charset="0"/>
              </a:rPr>
              <a:t>Finally talk to your partner and follow the tips on </a:t>
            </a: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ffective communication skills.</a:t>
            </a:r>
          </a:p>
          <a:p>
            <a:r>
              <a:rPr lang="en-US" sz="2000" dirty="0" smtClean="0">
                <a:latin typeface="Times New Roman" panose="02020603050405020304" pitchFamily="18" charset="0"/>
                <a:cs typeface="Times New Roman" panose="02020603050405020304" pitchFamily="18" charset="0"/>
              </a:rPr>
              <a:t>It is important to listen to your partner, stop talking and give them a chance to express how they feel.</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2141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Strategies for Ending Arguments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Arguments makes a couple feel disconnected from each other and so using respectful physical gestures can go along way in changing the relational dynamics and increase feelings of safety and connection.</a:t>
            </a:r>
          </a:p>
          <a:p>
            <a:r>
              <a:rPr lang="en-US" sz="2000" dirty="0" smtClean="0">
                <a:latin typeface="Times New Roman" panose="02020603050405020304" pitchFamily="18" charset="0"/>
                <a:cs typeface="Times New Roman" panose="02020603050405020304" pitchFamily="18" charset="0"/>
              </a:rPr>
              <a:t>Also yielding to the other by letting go of the attachment to being right. Another thing is agreeing to disagree and moving on from a neutral ground.</a:t>
            </a:r>
          </a:p>
          <a:p>
            <a:r>
              <a:rPr lang="en-US" sz="2000" dirty="0" smtClean="0">
                <a:latin typeface="Times New Roman" panose="02020603050405020304" pitchFamily="18" charset="0"/>
                <a:cs typeface="Times New Roman" panose="02020603050405020304" pitchFamily="18" charset="0"/>
              </a:rPr>
              <a:t>Humour can help lighten things up but it depends on the intensity of the argument, one should be thoughtful on using this strategy.</a:t>
            </a:r>
          </a:p>
          <a:p>
            <a:r>
              <a:rPr lang="en-US" sz="2000" dirty="0" smtClean="0">
                <a:latin typeface="Times New Roman" panose="02020603050405020304" pitchFamily="18" charset="0"/>
                <a:cs typeface="Times New Roman" panose="02020603050405020304" pitchFamily="18" charset="0"/>
              </a:rPr>
              <a:t>Also, it is important to validate your partner’s point of view and apologize if necessary.</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2807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Ways to maintain strong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Always stop and listen to your partner.</a:t>
            </a:r>
          </a:p>
          <a:p>
            <a:r>
              <a:rPr lang="en-US" sz="2000" dirty="0" smtClean="0">
                <a:latin typeface="Times New Roman" panose="02020603050405020304" pitchFamily="18" charset="0"/>
                <a:cs typeface="Times New Roman" panose="02020603050405020304" pitchFamily="18" charset="0"/>
              </a:rPr>
              <a:t>Force yourself to hear and keenly internalize what your partner is conveying.</a:t>
            </a:r>
          </a:p>
          <a:p>
            <a:r>
              <a:rPr lang="en-US" sz="2000" dirty="0" smtClean="0">
                <a:latin typeface="Times New Roman" panose="02020603050405020304" pitchFamily="18" charset="0"/>
                <a:cs typeface="Times New Roman" panose="02020603050405020304" pitchFamily="18" charset="0"/>
              </a:rPr>
              <a:t>Always be open and honest in your communication with your partner.</a:t>
            </a:r>
          </a:p>
          <a:p>
            <a:r>
              <a:rPr lang="en-US" sz="2000" dirty="0" smtClean="0">
                <a:latin typeface="Times New Roman" panose="02020603050405020304" pitchFamily="18" charset="0"/>
                <a:cs typeface="Times New Roman" panose="02020603050405020304" pitchFamily="18" charset="0"/>
              </a:rPr>
              <a:t>It is important to pay attention to your partners nonverbal signals to better understand them.</a:t>
            </a:r>
          </a:p>
          <a:p>
            <a:r>
              <a:rPr lang="en-US" sz="2000" dirty="0" smtClean="0">
                <a:latin typeface="Times New Roman" panose="02020603050405020304" pitchFamily="18" charset="0"/>
                <a:cs typeface="Times New Roman" panose="02020603050405020304" pitchFamily="18" charset="0"/>
              </a:rPr>
              <a:t>Couples should stay focused on the here and now to make communication strong.</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3986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Negative Forms of Communication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Confusion which comes when what a partner is saying defers from what their non-verbal communication portrays. Effective communication involves matching words and actions.</a:t>
            </a:r>
          </a:p>
          <a:p>
            <a:r>
              <a:rPr lang="en-US" sz="2000" dirty="0" smtClean="0">
                <a:latin typeface="Times New Roman" panose="02020603050405020304" pitchFamily="18" charset="0"/>
                <a:cs typeface="Times New Roman" panose="02020603050405020304" pitchFamily="18" charset="0"/>
              </a:rPr>
              <a:t>Parental or childish communication makes good communication difficult between couples because it does not promote independence of thoughts.</a:t>
            </a:r>
          </a:p>
          <a:p>
            <a:r>
              <a:rPr lang="en-US" sz="2000" dirty="0" smtClean="0">
                <a:latin typeface="Times New Roman" panose="02020603050405020304" pitchFamily="18" charset="0"/>
                <a:cs typeface="Times New Roman" panose="02020603050405020304" pitchFamily="18" charset="0"/>
              </a:rPr>
              <a:t>Intimidation is an issue that promotes negative forms of communication in that it can be used by partners to manipulate, control and punish each other hence blurring communication</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93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Helpful Advice</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Young couples should take communication very seriously as it shapes how they grow, and how they tackle different issues relating to their lives and their relationship. </a:t>
            </a:r>
          </a:p>
          <a:p>
            <a:r>
              <a:rPr lang="en-US" sz="2000" dirty="0" smtClean="0">
                <a:latin typeface="Times New Roman" panose="02020603050405020304" pitchFamily="18" charset="0"/>
                <a:cs typeface="Times New Roman" panose="02020603050405020304" pitchFamily="18" charset="0"/>
              </a:rPr>
              <a:t>It is important that they also learn to change their communication patterns as they grow to enable them be more natural and normal in the way they interact.</a:t>
            </a:r>
          </a:p>
          <a:p>
            <a:r>
              <a:rPr lang="en-US" sz="2000" dirty="0" smtClean="0">
                <a:latin typeface="Times New Roman" panose="02020603050405020304" pitchFamily="18" charset="0"/>
                <a:cs typeface="Times New Roman" panose="02020603050405020304" pitchFamily="18" charset="0"/>
              </a:rPr>
              <a:t>In addition, to enable couples strengthen their communication, they should try to embrace each other’s point of view which in turn dictate how they relate with each other and how they solve any conflict that arises.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13318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Fix </a:t>
            </a:r>
            <a:r>
              <a:rPr lang="en-US" sz="3200" dirty="0" smtClean="0">
                <a:latin typeface="Times New Roman" panose="02020603050405020304" pitchFamily="18" charset="0"/>
                <a:cs typeface="Times New Roman" panose="02020603050405020304" pitchFamily="18" charset="0"/>
              </a:rPr>
              <a:t>Communication</a:t>
            </a:r>
            <a:r>
              <a:rPr lang="en-US" dirty="0" smtClean="0"/>
              <a:t> in Couples</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Avoiding passive aggression can help young couples fix communication for the better, disguising actual emotion under the pretense of passive statements borderlines abuse in some way. </a:t>
            </a:r>
          </a:p>
          <a:p>
            <a:r>
              <a:rPr lang="en-US" sz="2000" dirty="0" smtClean="0">
                <a:latin typeface="Times New Roman" panose="02020603050405020304" pitchFamily="18" charset="0"/>
                <a:cs typeface="Times New Roman" panose="02020603050405020304" pitchFamily="18" charset="0"/>
              </a:rPr>
              <a:t>To improve communication partners must be true to each other and avoid mind reading which lead to communication disaster.</a:t>
            </a:r>
          </a:p>
          <a:p>
            <a:r>
              <a:rPr lang="en-US" sz="2000" dirty="0" smtClean="0">
                <a:latin typeface="Times New Roman" panose="02020603050405020304" pitchFamily="18" charset="0"/>
                <a:cs typeface="Times New Roman" panose="02020603050405020304" pitchFamily="18" charset="0"/>
              </a:rPr>
              <a:t>Judgment and criticism are communication killers that when couples avoid, they can achieve free and open communication which makes their relationship stronger.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49816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Conclusion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When communicating couples should try as much as possible to be engaged and put energy in to the conversation. It can </a:t>
            </a: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nvolve listening and speaking in a non-defensive manner to avoid misinterpretation and allow for the resolution of arguments in a way that ensures growth for the couple. </a:t>
            </a:r>
          </a:p>
          <a:p>
            <a:r>
              <a:rPr lang="en-US" sz="2000" dirty="0" smtClean="0">
                <a:latin typeface="Times New Roman" panose="02020603050405020304" pitchFamily="18" charset="0"/>
                <a:cs typeface="Times New Roman" panose="02020603050405020304" pitchFamily="18" charset="0"/>
              </a:rPr>
              <a:t>Moreover, anger is a secondary emotion that is mostly fueled by emotions such as fear or a sense of loss, it is therefore important for couples to look at the broader emotional landscape of things so that anger can be diminished and when this is done it </a:t>
            </a:r>
            <a:r>
              <a:rPr lang="en-US"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aves the way for effective and strong communication between the partners.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9702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anose="02020603050405020304" pitchFamily="18" charset="0"/>
                <a:cs typeface="Times New Roman" panose="02020603050405020304" pitchFamily="18" charset="0"/>
              </a:rPr>
              <a:t>References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Guerrero, L. K. (2017). Attachment theory in families: The role of communication. In </a:t>
            </a:r>
            <a:r>
              <a:rPr lang="en-US" sz="2000" i="1" dirty="0">
                <a:latin typeface="Times New Roman" panose="02020603050405020304" pitchFamily="18" charset="0"/>
                <a:cs typeface="Times New Roman" panose="02020603050405020304" pitchFamily="18" charset="0"/>
              </a:rPr>
              <a:t>Engaging Theories in Family Communication</a:t>
            </a:r>
            <a:r>
              <a:rPr lang="en-US" sz="2000" dirty="0">
                <a:latin typeface="Times New Roman" panose="02020603050405020304" pitchFamily="18" charset="0"/>
                <a:cs typeface="Times New Roman" panose="02020603050405020304" pitchFamily="18" charset="0"/>
              </a:rPr>
              <a:t> (pp. 38-50). Routledge</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Guerrero, L. K., Andersen, P. A., &amp; Afifi, W. A. (2017). </a:t>
            </a:r>
            <a:r>
              <a:rPr lang="en-US" sz="2000" i="1" dirty="0">
                <a:latin typeface="Times New Roman" panose="02020603050405020304" pitchFamily="18" charset="0"/>
                <a:cs typeface="Times New Roman" panose="02020603050405020304" pitchFamily="18" charset="0"/>
              </a:rPr>
              <a:t>Close encounters: Communication in relationships</a:t>
            </a:r>
            <a:r>
              <a:rPr lang="en-US" sz="2000" dirty="0">
                <a:latin typeface="Times New Roman" panose="02020603050405020304" pitchFamily="18" charset="0"/>
                <a:cs typeface="Times New Roman" panose="02020603050405020304" pitchFamily="18" charset="0"/>
              </a:rPr>
              <a:t>. Sage Publications</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Hawkins, A. J., &amp; Erickson, S. E. (2015). Is couple and relationship education effective for lower income participants? A meta-analytic study. </a:t>
            </a:r>
            <a:r>
              <a:rPr lang="en-US" sz="2000" i="1" dirty="0">
                <a:latin typeface="Times New Roman" panose="02020603050405020304" pitchFamily="18" charset="0"/>
                <a:cs typeface="Times New Roman" panose="02020603050405020304" pitchFamily="18" charset="0"/>
              </a:rPr>
              <a:t>Journal of family psychology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29</a:t>
            </a:r>
            <a:r>
              <a:rPr lang="en-US" sz="2000" dirty="0">
                <a:latin typeface="Times New Roman" panose="02020603050405020304" pitchFamily="18" charset="0"/>
                <a:cs typeface="Times New Roman" panose="02020603050405020304" pitchFamily="18" charset="0"/>
              </a:rPr>
              <a:t>(1), 59.</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20524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400</TotalTime>
  <Words>2022</Words>
  <Application>Microsoft Office PowerPoint</Application>
  <PresentationFormat>Custom</PresentationFormat>
  <Paragraphs>158</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Organic</vt:lpstr>
      <vt:lpstr>Name of Student </vt:lpstr>
      <vt:lpstr>Lifespan Development</vt:lpstr>
      <vt:lpstr>Introduction</vt:lpstr>
      <vt:lpstr>Young Couples</vt:lpstr>
      <vt:lpstr>Purpose of Communication in Young Couples</vt:lpstr>
      <vt:lpstr>Communication Skills for Young Couples</vt:lpstr>
      <vt:lpstr>Effective Communication</vt:lpstr>
      <vt:lpstr>Good Communication for Young Couples</vt:lpstr>
      <vt:lpstr>Building Trust for Healthy Communication</vt:lpstr>
      <vt:lpstr>Healthy Communication </vt:lpstr>
      <vt:lpstr>Obstacles to Strong Communication</vt:lpstr>
      <vt:lpstr>Building Strong Communication</vt:lpstr>
      <vt:lpstr>Keys to Strong Communication</vt:lpstr>
      <vt:lpstr>Arguments in Young Couples</vt:lpstr>
      <vt:lpstr>Communication During an Argument</vt:lpstr>
      <vt:lpstr>Strategies for Ending Arguments</vt:lpstr>
      <vt:lpstr>Ways to maintain strong communication</vt:lpstr>
      <vt:lpstr>Negative Forms of Communication</vt:lpstr>
      <vt:lpstr>Helpful Advice</vt:lpstr>
      <vt:lpstr>Ways to Fix Communication in Couples</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Lifespan Development</dc:title>
  <dc:creator>User</dc:creator>
  <cp:lastModifiedBy>Simon</cp:lastModifiedBy>
  <cp:revision>48</cp:revision>
  <dcterms:created xsi:type="dcterms:W3CDTF">2019-09-24T16:52:55Z</dcterms:created>
  <dcterms:modified xsi:type="dcterms:W3CDTF">2019-09-24T17:00:57Z</dcterms:modified>
</cp:coreProperties>
</file>